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Eny5/Q/Ki4z5U/1dI0vcdjuIL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03DF43-F27A-40A1-8665-8C3E0D592C18}">
  <a:tblStyle styleId="{9503DF43-F27A-40A1-8665-8C3E0D592C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We are pleased to present our ME 515 course project for the year 2025, titled "Design and Development of an Anthropomorphic Soft Hand Exoskeleton."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This project was carried out by our team: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Subhash Pratap (ID: 186103034)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Ritwik Jain (ID: 244103208)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Vakanthula Phanidhar (ID: 244103224)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Raagdeep Raj (ID: 196103023)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Himakshi Baishya (ID: 226103104)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We are all students from the Department of Mechanical Engineering at the Indian Institute of Technology Guwahati.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The date of submission for this project is 5th May 2025.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In this project, we focused on developing a soft exoskeleton for the human hand, designed to mimic the natural movements and dexterity of a real hand. Our aim was to create a device that is not only functional and adaptive but also comfortable for the user, with potential applications in rehabilitation, assistive technology, and robotics.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We look forward to sharing the details of our design process, development challenges, and the results of our prototype testing in the following slides.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25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0" Type="http://schemas.openxmlformats.org/officeDocument/2006/relationships/image" Target="../media/image26.png"/><Relationship Id="rId9" Type="http://schemas.openxmlformats.org/officeDocument/2006/relationships/image" Target="../media/image22.jp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28.jpg"/><Relationship Id="rId6" Type="http://schemas.openxmlformats.org/officeDocument/2006/relationships/image" Target="../media/image19.jpg"/><Relationship Id="rId7" Type="http://schemas.openxmlformats.org/officeDocument/2006/relationships/image" Target="../media/image23.jpg"/><Relationship Id="rId8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431805" y="1214188"/>
            <a:ext cx="932838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Development of an Anthropomorphic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 Hand Exoskeleton</a:t>
            </a:r>
            <a:endParaRPr b="1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345069" y="192755"/>
            <a:ext cx="33680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ME 515 Course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154818" y="4475108"/>
            <a:ext cx="54295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Department of Mechanical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Indian Institute of Technology Guwahati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846138" y="2499028"/>
            <a:ext cx="23659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Date: 05 May 2025</a:t>
            </a:r>
            <a:endParaRPr/>
          </a:p>
        </p:txBody>
      </p:sp>
      <p:grpSp>
        <p:nvGrpSpPr>
          <p:cNvPr id="93" name="Google Shape;93;p1"/>
          <p:cNvGrpSpPr/>
          <p:nvPr/>
        </p:nvGrpSpPr>
        <p:grpSpPr>
          <a:xfrm>
            <a:off x="283573" y="3506368"/>
            <a:ext cx="2031775" cy="827739"/>
            <a:chOff x="283573" y="3506368"/>
            <a:chExt cx="2031775" cy="827739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283573" y="3506368"/>
              <a:ext cx="20317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Subhash Pratap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186103034</a:t>
              </a:r>
              <a:endParaRPr/>
            </a:p>
          </p:txBody>
        </p:sp>
        <p:cxnSp>
          <p:nvCxnSpPr>
            <p:cNvPr id="95" name="Google Shape;95;p1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" name="Google Shape;96;p1"/>
          <p:cNvGrpSpPr/>
          <p:nvPr/>
        </p:nvGrpSpPr>
        <p:grpSpPr>
          <a:xfrm>
            <a:off x="2727428" y="3506368"/>
            <a:ext cx="1940603" cy="827739"/>
            <a:chOff x="329158" y="3506368"/>
            <a:chExt cx="1940603" cy="827739"/>
          </a:xfrm>
        </p:grpSpPr>
        <p:sp>
          <p:nvSpPr>
            <p:cNvPr id="97" name="Google Shape;97;p1"/>
            <p:cNvSpPr txBox="1"/>
            <p:nvPr/>
          </p:nvSpPr>
          <p:spPr>
            <a:xfrm>
              <a:off x="521842" y="3506368"/>
              <a:ext cx="15552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Ritwik Jain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244103208</a:t>
              </a:r>
              <a:endParaRPr/>
            </a:p>
          </p:txBody>
        </p:sp>
        <p:cxnSp>
          <p:nvCxnSpPr>
            <p:cNvPr id="98" name="Google Shape;98;p1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9" name="Google Shape;99;p1"/>
          <p:cNvGrpSpPr/>
          <p:nvPr/>
        </p:nvGrpSpPr>
        <p:grpSpPr>
          <a:xfrm>
            <a:off x="4604632" y="3506368"/>
            <a:ext cx="2982741" cy="827739"/>
            <a:chOff x="-191908" y="3506368"/>
            <a:chExt cx="2982741" cy="827739"/>
          </a:xfrm>
        </p:grpSpPr>
        <p:sp>
          <p:nvSpPr>
            <p:cNvPr id="100" name="Google Shape;100;p1"/>
            <p:cNvSpPr txBox="1"/>
            <p:nvPr/>
          </p:nvSpPr>
          <p:spPr>
            <a:xfrm>
              <a:off x="-191908" y="3506368"/>
              <a:ext cx="29827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Vakkanthula Phanidhar</a:t>
              </a:r>
              <a:endParaRPr b="1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244103224</a:t>
              </a:r>
              <a:endParaRPr/>
            </a:p>
          </p:txBody>
        </p:sp>
        <p:cxnSp>
          <p:nvCxnSpPr>
            <p:cNvPr id="101" name="Google Shape;101;p1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" name="Google Shape;102;p1"/>
          <p:cNvGrpSpPr/>
          <p:nvPr/>
        </p:nvGrpSpPr>
        <p:grpSpPr>
          <a:xfrm>
            <a:off x="7523968" y="3506368"/>
            <a:ext cx="1940603" cy="827739"/>
            <a:chOff x="329158" y="3506368"/>
            <a:chExt cx="1940603" cy="827739"/>
          </a:xfrm>
        </p:grpSpPr>
        <p:sp>
          <p:nvSpPr>
            <p:cNvPr id="103" name="Google Shape;103;p1"/>
            <p:cNvSpPr txBox="1"/>
            <p:nvPr/>
          </p:nvSpPr>
          <p:spPr>
            <a:xfrm>
              <a:off x="407228" y="3506368"/>
              <a:ext cx="178446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Raagdeep Raj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196103023</a:t>
              </a:r>
              <a:endParaRPr/>
            </a:p>
          </p:txBody>
        </p:sp>
        <p:cxnSp>
          <p:nvCxnSpPr>
            <p:cNvPr id="104" name="Google Shape;104;p1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5" name="Google Shape;105;p1"/>
          <p:cNvGrpSpPr/>
          <p:nvPr/>
        </p:nvGrpSpPr>
        <p:grpSpPr>
          <a:xfrm>
            <a:off x="9749055" y="3506368"/>
            <a:ext cx="2286973" cy="827739"/>
            <a:chOff x="155974" y="3506368"/>
            <a:chExt cx="2286973" cy="827739"/>
          </a:xfrm>
        </p:grpSpPr>
        <p:sp>
          <p:nvSpPr>
            <p:cNvPr id="106" name="Google Shape;106;p1"/>
            <p:cNvSpPr txBox="1"/>
            <p:nvPr/>
          </p:nvSpPr>
          <p:spPr>
            <a:xfrm>
              <a:off x="155974" y="3506368"/>
              <a:ext cx="228697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Himakshi Baishya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226103104</a:t>
              </a:r>
              <a:endParaRPr/>
            </a:p>
          </p:txBody>
        </p:sp>
        <p:cxnSp>
          <p:nvCxnSpPr>
            <p:cNvPr id="107" name="Google Shape;107;p1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IIT Guwahati - Wikipedia"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1645" y="5320305"/>
            <a:ext cx="1275907" cy="128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 txBox="1"/>
          <p:nvPr/>
        </p:nvSpPr>
        <p:spPr>
          <a:xfrm>
            <a:off x="917637" y="0"/>
            <a:ext cx="10245242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Detailed Manufacturing Plan with Cost and Time</a:t>
            </a:r>
            <a:endParaRPr/>
          </a:p>
        </p:txBody>
      </p:sp>
      <p:cxnSp>
        <p:nvCxnSpPr>
          <p:cNvPr id="308" name="Google Shape;308;p10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9" name="Google Shape;309;p10"/>
          <p:cNvGrpSpPr/>
          <p:nvPr/>
        </p:nvGrpSpPr>
        <p:grpSpPr>
          <a:xfrm>
            <a:off x="2181791" y="1077933"/>
            <a:ext cx="7649986" cy="4702132"/>
            <a:chOff x="169036" y="95757"/>
            <a:chExt cx="7649986" cy="4702132"/>
          </a:xfrm>
        </p:grpSpPr>
        <p:sp>
          <p:nvSpPr>
            <p:cNvPr id="310" name="Google Shape;310;p10"/>
            <p:cNvSpPr/>
            <p:nvPr/>
          </p:nvSpPr>
          <p:spPr>
            <a:xfrm>
              <a:off x="169036" y="95757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381717" y="308437"/>
              <a:ext cx="587403" cy="58740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1398821" y="95757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1398821" y="95757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Material selection: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Soft elastomers (TPU) for comfort; stiffer polymers (PLA, ABS) for support.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4202008" y="95757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4414688" y="308437"/>
              <a:ext cx="587403" cy="5874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5431793" y="95757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5431793" y="95757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3-D printing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Rapid, modular fabrication.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169036" y="1940441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81717" y="2153121"/>
              <a:ext cx="587403" cy="5874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1398821" y="1940441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0"/>
            <p:cNvSpPr txBox="1"/>
            <p:nvPr/>
          </p:nvSpPr>
          <p:spPr>
            <a:xfrm>
              <a:off x="1398821" y="1940441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Assembly: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Tendons, actuators, adjustable straps; modular for easy maintenance.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202008" y="1940441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4414688" y="2153121"/>
              <a:ext cx="587403" cy="58740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431793" y="1940441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0"/>
            <p:cNvSpPr txBox="1"/>
            <p:nvPr/>
          </p:nvSpPr>
          <p:spPr>
            <a:xfrm>
              <a:off x="5431793" y="1940441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Cost:</a:t>
              </a: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4500</a:t>
              </a: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INR- 3D Printing material filaments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169036" y="3785125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381717" y="3997806"/>
              <a:ext cx="587403" cy="58740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1398821" y="3785125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0"/>
            <p:cNvSpPr txBox="1"/>
            <p:nvPr/>
          </p:nvSpPr>
          <p:spPr>
            <a:xfrm>
              <a:off x="1398821" y="3785125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Timeframe: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2–4 weeks from design to prototype.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4202008" y="3785125"/>
              <a:ext cx="1012764" cy="1012764"/>
            </a:xfrm>
            <a:prstGeom prst="ellipse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4414688" y="3997806"/>
              <a:ext cx="587403" cy="58740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5431793" y="3785125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0"/>
            <p:cNvSpPr txBox="1"/>
            <p:nvPr/>
          </p:nvSpPr>
          <p:spPr>
            <a:xfrm>
              <a:off x="5431793" y="3785125"/>
              <a:ext cx="2387229" cy="10127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Scalability: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Supports small-batch or custom production.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"/>
          <p:cNvSpPr txBox="1"/>
          <p:nvPr/>
        </p:nvSpPr>
        <p:spPr>
          <a:xfrm>
            <a:off x="3945236" y="0"/>
            <a:ext cx="4190058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Fabrication Details </a:t>
            </a:r>
            <a:endParaRPr/>
          </a:p>
        </p:txBody>
      </p:sp>
      <p:cxnSp>
        <p:nvCxnSpPr>
          <p:cNvPr id="339" name="Google Shape;339;p11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" name="Google Shape;340;p11"/>
          <p:cNvSpPr/>
          <p:nvPr/>
        </p:nvSpPr>
        <p:spPr>
          <a:xfrm>
            <a:off x="5943600" y="3276600"/>
            <a:ext cx="1339702" cy="1339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11"/>
          <p:cNvGrpSpPr/>
          <p:nvPr/>
        </p:nvGrpSpPr>
        <p:grpSpPr>
          <a:xfrm>
            <a:off x="541327" y="1223795"/>
            <a:ext cx="6030000" cy="4106110"/>
            <a:chOff x="423832" y="430734"/>
            <a:chExt cx="6030000" cy="4106110"/>
          </a:xfrm>
        </p:grpSpPr>
        <p:sp>
          <p:nvSpPr>
            <p:cNvPr id="342" name="Google Shape;342;p11"/>
            <p:cNvSpPr/>
            <p:nvPr/>
          </p:nvSpPr>
          <p:spPr>
            <a:xfrm>
              <a:off x="918832" y="430734"/>
              <a:ext cx="810000" cy="81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423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 txBox="1"/>
            <p:nvPr/>
          </p:nvSpPr>
          <p:spPr>
            <a:xfrm>
              <a:off x="423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Component printing: </a:t>
              </a: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3-D printed for strength and accuracy.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3033832" y="430734"/>
              <a:ext cx="810000" cy="81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538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2538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Post-processing: </a:t>
              </a: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Cleaning, smoothing, dimensional checks.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5148832" y="430734"/>
              <a:ext cx="810000" cy="81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653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 txBox="1"/>
            <p:nvPr/>
          </p:nvSpPr>
          <p:spPr>
            <a:xfrm>
              <a:off x="4653832" y="153878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Tendon/actuator integration: </a:t>
              </a: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Routed and calibrated for precise movement.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1976332" y="2708789"/>
              <a:ext cx="810000" cy="81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1481332" y="3816844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 txBox="1"/>
            <p:nvPr/>
          </p:nvSpPr>
          <p:spPr>
            <a:xfrm>
              <a:off x="1481332" y="3816844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Final assembly: </a:t>
              </a: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Fasteners, adhesives, adjustable straps.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091332" y="2708789"/>
              <a:ext cx="810000" cy="81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3596332" y="3816844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 txBox="1"/>
            <p:nvPr/>
          </p:nvSpPr>
          <p:spPr>
            <a:xfrm>
              <a:off x="3596332" y="3816844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Testing/validation: </a:t>
              </a: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 of motion, force, comfort, durability.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hand with a yellow glove&#10;&#10;AI-generated content may be incorrect." id="357" name="Google Shape;357;p11"/>
          <p:cNvPicPr preferRelativeResize="0"/>
          <p:nvPr/>
        </p:nvPicPr>
        <p:blipFill rotWithShape="1">
          <a:blip r:embed="rId8">
            <a:alphaModFix/>
          </a:blip>
          <a:srcRect b="20529" l="3882" r="15996" t="16454"/>
          <a:stretch/>
        </p:blipFill>
        <p:spPr>
          <a:xfrm>
            <a:off x="9958893" y="3738661"/>
            <a:ext cx="1752659" cy="2945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glove with white plastic fingers&#10;&#10;AI-generated content may be incorrect." id="358" name="Google Shape;358;p11"/>
          <p:cNvPicPr preferRelativeResize="0"/>
          <p:nvPr/>
        </p:nvPicPr>
        <p:blipFill rotWithShape="1">
          <a:blip r:embed="rId9">
            <a:alphaModFix/>
          </a:blip>
          <a:srcRect b="20103" l="8676" r="7975" t="20864"/>
          <a:stretch/>
        </p:blipFill>
        <p:spPr>
          <a:xfrm>
            <a:off x="9958894" y="701346"/>
            <a:ext cx="1746504" cy="2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2000169">
            <a:off x="5994801" y="2410656"/>
            <a:ext cx="3873292" cy="297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 txBox="1"/>
          <p:nvPr/>
        </p:nvSpPr>
        <p:spPr>
          <a:xfrm>
            <a:off x="4659850" y="0"/>
            <a:ext cx="276082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Conclusions</a:t>
            </a:r>
            <a:endParaRPr/>
          </a:p>
        </p:txBody>
      </p:sp>
      <p:cxnSp>
        <p:nvCxnSpPr>
          <p:cNvPr id="365" name="Google Shape;365;p12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66" name="Google Shape;366;p12"/>
          <p:cNvGrpSpPr/>
          <p:nvPr/>
        </p:nvGrpSpPr>
        <p:grpSpPr>
          <a:xfrm>
            <a:off x="879945" y="2043825"/>
            <a:ext cx="10721670" cy="3520166"/>
            <a:chOff x="84416" y="1230002"/>
            <a:chExt cx="10721670" cy="3520166"/>
          </a:xfrm>
        </p:grpSpPr>
        <p:sp>
          <p:nvSpPr>
            <p:cNvPr id="367" name="Google Shape;367;p12"/>
            <p:cNvSpPr/>
            <p:nvPr/>
          </p:nvSpPr>
          <p:spPr>
            <a:xfrm>
              <a:off x="8316994" y="1745693"/>
              <a:ext cx="2489092" cy="248922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8400249" y="1828681"/>
              <a:ext cx="2323651" cy="232324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2"/>
            <p:cNvSpPr txBox="1"/>
            <p:nvPr/>
          </p:nvSpPr>
          <p:spPr>
            <a:xfrm>
              <a:off x="8732199" y="2160636"/>
              <a:ext cx="1659751" cy="1659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Real-world readiness: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Foundation for sensor integration, AI control, clinical use.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 rot="2700000">
              <a:off x="5733953" y="1745518"/>
              <a:ext cx="2489133" cy="2489133"/>
            </a:xfrm>
            <a:prstGeom prst="teardrop">
              <a:avLst>
                <a:gd fmla="val 100000" name="adj"/>
              </a:avLst>
            </a:prstGeom>
            <a:solidFill>
              <a:srgbClr val="51EB1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5827902" y="1828681"/>
              <a:ext cx="2323651" cy="232324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1EB1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2"/>
            <p:cNvSpPr txBox="1"/>
            <p:nvPr/>
          </p:nvSpPr>
          <p:spPr>
            <a:xfrm>
              <a:off x="6159852" y="2160636"/>
              <a:ext cx="1659751" cy="1659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Practical fabrication: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Rapid prototyping, easy customization.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 rot="2700000">
              <a:off x="3172279" y="1745518"/>
              <a:ext cx="2489133" cy="2489133"/>
            </a:xfrm>
            <a:prstGeom prst="teardrop">
              <a:avLst>
                <a:gd fmla="val 100000" name="adj"/>
              </a:avLst>
            </a:prstGeom>
            <a:solidFill>
              <a:srgbClr val="2CD79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3255554" y="1828681"/>
              <a:ext cx="2323651" cy="232324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2CD79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2"/>
            <p:cNvSpPr txBox="1"/>
            <p:nvPr/>
          </p:nvSpPr>
          <p:spPr>
            <a:xfrm>
              <a:off x="3587504" y="2160636"/>
              <a:ext cx="1659751" cy="1659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Simulation-driven optimisation: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Robust, reliable performance.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 rot="2700000">
              <a:off x="599932" y="1745518"/>
              <a:ext cx="2489133" cy="2489133"/>
            </a:xfrm>
            <a:prstGeom prst="teardrop">
              <a:avLst>
                <a:gd fmla="val 100000" name="adj"/>
              </a:avLst>
            </a:prstGeom>
            <a:solidFill>
              <a:srgbClr val="4371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683207" y="1828681"/>
              <a:ext cx="2323651" cy="2323243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1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2"/>
            <p:cNvSpPr txBox="1"/>
            <p:nvPr/>
          </p:nvSpPr>
          <p:spPr>
            <a:xfrm>
              <a:off x="1015157" y="2160636"/>
              <a:ext cx="1659751" cy="1659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Ergonomic, biomimetic design: </a:t>
              </a:r>
              <a:r>
                <a:rPr b="0" i="0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Comfort, adaptability, natural movement.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"/>
          <p:cNvSpPr txBox="1"/>
          <p:nvPr/>
        </p:nvSpPr>
        <p:spPr>
          <a:xfrm>
            <a:off x="4810534" y="0"/>
            <a:ext cx="2459456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/>
          </a:p>
        </p:txBody>
      </p:sp>
      <p:cxnSp>
        <p:nvCxnSpPr>
          <p:cNvPr id="384" name="Google Shape;384;p13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13"/>
          <p:cNvSpPr txBox="1"/>
          <p:nvPr/>
        </p:nvSpPr>
        <p:spPr>
          <a:xfrm>
            <a:off x="832104" y="845273"/>
            <a:ext cx="11036808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Pratap, Subhash, et al. "Restoring Human Grasp Functionality Through Soft Hand Exoskeletons."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Intelligent Cyber-Physical Systems for Healthcare Solutions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Springer, Singapore, 2024. 195-216.</a:t>
            </a:r>
            <a:endParaRPr/>
          </a:p>
          <a:p>
            <a:pPr indent="-2540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Pan, Mingzhang, Yingzhe Tang, and Hongqi Li. "State-of-the-art in data gloves: A review of hardware, algorithms, and applications."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IEEE Transactions on Instrumentation and Measurement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72 (2023): 1-15.</a:t>
            </a:r>
            <a:endParaRPr/>
          </a:p>
          <a:p>
            <a:pPr indent="-2540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Shahid, Talha, et al. "Moving toward soft robotics: A decade review of the design of hand exoskeletons."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Biomimetics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3.3 (2018): 17.</a:t>
            </a:r>
            <a:endParaRPr/>
          </a:p>
          <a:p>
            <a:pPr indent="-2540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Tran, Phillip, et al. "Hand exoskeleton systems, clinical rehabilitation practices, and future prospects."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IEEE Transactions on Medical Robotics and Bionics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3.3 (2021): 606-622.</a:t>
            </a:r>
            <a:endParaRPr/>
          </a:p>
          <a:p>
            <a:pPr indent="-2540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Pratap, Subhash, et al. "Robust Non-Singular Terminal Sliding Mode Control for Tendon-driven Hand Exoskeleton: A Numerical Study." </a:t>
            </a:r>
            <a:r>
              <a:rPr b="0"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2024 10th International Conference on Control, Decision and Information Technologies (CoDIT)</a:t>
            </a: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IEEE, 2024.</a:t>
            </a:r>
            <a:endParaRPr/>
          </a:p>
          <a:p>
            <a:pPr indent="-2540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b="0" i="0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Pratap, Subhash, et al. "Design and Control of Tendon-Driven Soft Hand Exoskeleton: A Preliminary Study." 10th IEEJ International workshop on Sensing, Actuation, Motion Control, and Optimization (SAMCON2024). IEEJ, 2024.</a:t>
            </a:r>
            <a:endParaRPr b="0" i="0"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/>
          <p:nvPr/>
        </p:nvSpPr>
        <p:spPr>
          <a:xfrm>
            <a:off x="4663609" y="5685032"/>
            <a:ext cx="237020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/>
          </a:p>
        </p:txBody>
      </p:sp>
      <p:cxnSp>
        <p:nvCxnSpPr>
          <p:cNvPr id="391" name="Google Shape;391;p14"/>
          <p:cNvCxnSpPr/>
          <p:nvPr/>
        </p:nvCxnSpPr>
        <p:spPr>
          <a:xfrm>
            <a:off x="3620847" y="6252714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erson standing in a city&#10;&#10;AI-generated content may be incorrect." id="392" name="Google Shape;392;p14"/>
          <p:cNvPicPr preferRelativeResize="0"/>
          <p:nvPr/>
        </p:nvPicPr>
        <p:blipFill rotWithShape="1">
          <a:blip r:embed="rId3">
            <a:alphaModFix/>
          </a:blip>
          <a:srcRect b="400" l="32241" r="12357" t="29652"/>
          <a:stretch/>
        </p:blipFill>
        <p:spPr>
          <a:xfrm>
            <a:off x="483079" y="362312"/>
            <a:ext cx="2179608" cy="2751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at a podium with flowers&#10;&#10;AI-generated content may be incorrect." id="393" name="Google Shape;393;p14"/>
          <p:cNvPicPr preferRelativeResize="0"/>
          <p:nvPr/>
        </p:nvPicPr>
        <p:blipFill rotWithShape="1">
          <a:blip r:embed="rId4">
            <a:alphaModFix/>
          </a:blip>
          <a:srcRect b="0" l="8121" r="5748" t="0"/>
          <a:stretch/>
        </p:blipFill>
        <p:spPr>
          <a:xfrm>
            <a:off x="2909164" y="362312"/>
            <a:ext cx="2370201" cy="2751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taking a selfie&#10;&#10;AI-generated content may be incorrect." id="394" name="Google Shape;394;p14"/>
          <p:cNvPicPr preferRelativeResize="0"/>
          <p:nvPr/>
        </p:nvPicPr>
        <p:blipFill rotWithShape="1">
          <a:blip r:embed="rId5">
            <a:alphaModFix/>
          </a:blip>
          <a:srcRect b="0" l="32453" r="0" t="0"/>
          <a:stretch/>
        </p:blipFill>
        <p:spPr>
          <a:xfrm>
            <a:off x="5525842" y="381001"/>
            <a:ext cx="2025501" cy="2751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and standing in front of a colorful wall&#10;&#10;AI-generated content may be incorrect." id="395" name="Google Shape;395;p14"/>
          <p:cNvPicPr preferRelativeResize="0"/>
          <p:nvPr/>
        </p:nvPicPr>
        <p:blipFill rotWithShape="1">
          <a:blip r:embed="rId6">
            <a:alphaModFix/>
          </a:blip>
          <a:srcRect b="0" l="0" r="35865" t="0"/>
          <a:stretch/>
        </p:blipFill>
        <p:spPr>
          <a:xfrm>
            <a:off x="7700509" y="373727"/>
            <a:ext cx="1788543" cy="2788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next to a car&#10;&#10;AI-generated content may be incorrect." id="396" name="Google Shape;396;p14"/>
          <p:cNvPicPr preferRelativeResize="0"/>
          <p:nvPr/>
        </p:nvPicPr>
        <p:blipFill rotWithShape="1">
          <a:blip r:embed="rId7">
            <a:alphaModFix/>
          </a:blip>
          <a:srcRect b="6954" l="0" r="0" t="4249"/>
          <a:stretch/>
        </p:blipFill>
        <p:spPr>
          <a:xfrm>
            <a:off x="9638228" y="381001"/>
            <a:ext cx="1984429" cy="2811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14"/>
          <p:cNvGrpSpPr/>
          <p:nvPr/>
        </p:nvGrpSpPr>
        <p:grpSpPr>
          <a:xfrm>
            <a:off x="3014218" y="3350241"/>
            <a:ext cx="1940603" cy="827739"/>
            <a:chOff x="329158" y="3506368"/>
            <a:chExt cx="1940603" cy="827739"/>
          </a:xfrm>
        </p:grpSpPr>
        <p:sp>
          <p:nvSpPr>
            <p:cNvPr id="398" name="Google Shape;398;p14"/>
            <p:cNvSpPr txBox="1"/>
            <p:nvPr/>
          </p:nvSpPr>
          <p:spPr>
            <a:xfrm>
              <a:off x="467502" y="3506368"/>
              <a:ext cx="166391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Subhash Pratap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186103034</a:t>
              </a:r>
              <a:endParaRPr/>
            </a:p>
          </p:txBody>
        </p:sp>
        <p:cxnSp>
          <p:nvCxnSpPr>
            <p:cNvPr id="399" name="Google Shape;399;p14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0" name="Google Shape;400;p14"/>
          <p:cNvGrpSpPr/>
          <p:nvPr/>
        </p:nvGrpSpPr>
        <p:grpSpPr>
          <a:xfrm>
            <a:off x="9880730" y="3347736"/>
            <a:ext cx="1940603" cy="827739"/>
            <a:chOff x="329158" y="3506368"/>
            <a:chExt cx="1940603" cy="827739"/>
          </a:xfrm>
        </p:grpSpPr>
        <p:sp>
          <p:nvSpPr>
            <p:cNvPr id="401" name="Google Shape;401;p14"/>
            <p:cNvSpPr txBox="1"/>
            <p:nvPr/>
          </p:nvSpPr>
          <p:spPr>
            <a:xfrm>
              <a:off x="658899" y="3506368"/>
              <a:ext cx="12811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Ritwik Jain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244103208</a:t>
              </a:r>
              <a:endParaRPr/>
            </a:p>
          </p:txBody>
        </p:sp>
        <p:cxnSp>
          <p:nvCxnSpPr>
            <p:cNvPr id="402" name="Google Shape;402;p14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3" name="Google Shape;403;p14"/>
          <p:cNvGrpSpPr/>
          <p:nvPr/>
        </p:nvGrpSpPr>
        <p:grpSpPr>
          <a:xfrm>
            <a:off x="7430983" y="3407516"/>
            <a:ext cx="2421880" cy="758006"/>
            <a:chOff x="19755" y="3582628"/>
            <a:chExt cx="2421880" cy="751479"/>
          </a:xfrm>
        </p:grpSpPr>
        <p:sp>
          <p:nvSpPr>
            <p:cNvPr id="404" name="Google Shape;404;p14"/>
            <p:cNvSpPr txBox="1"/>
            <p:nvPr/>
          </p:nvSpPr>
          <p:spPr>
            <a:xfrm>
              <a:off x="19755" y="3582628"/>
              <a:ext cx="2421880" cy="579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Vakkanthula Phanidhar</a:t>
              </a:r>
              <a:endParaRPr b="1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244103224</a:t>
              </a:r>
              <a:endParaRPr/>
            </a:p>
          </p:txBody>
        </p:sp>
        <p:cxnSp>
          <p:nvCxnSpPr>
            <p:cNvPr id="405" name="Google Shape;405;p14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6" name="Google Shape;406;p14"/>
          <p:cNvGrpSpPr/>
          <p:nvPr/>
        </p:nvGrpSpPr>
        <p:grpSpPr>
          <a:xfrm>
            <a:off x="699261" y="3351632"/>
            <a:ext cx="1940603" cy="827739"/>
            <a:chOff x="329158" y="3506368"/>
            <a:chExt cx="1940603" cy="827739"/>
          </a:xfrm>
        </p:grpSpPr>
        <p:sp>
          <p:nvSpPr>
            <p:cNvPr id="407" name="Google Shape;407;p14"/>
            <p:cNvSpPr txBox="1"/>
            <p:nvPr/>
          </p:nvSpPr>
          <p:spPr>
            <a:xfrm>
              <a:off x="566727" y="3506368"/>
              <a:ext cx="146546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Raagdeep Raj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196103023</a:t>
              </a:r>
              <a:endParaRPr/>
            </a:p>
          </p:txBody>
        </p:sp>
        <p:cxnSp>
          <p:nvCxnSpPr>
            <p:cNvPr id="408" name="Google Shape;408;p14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9" name="Google Shape;409;p14"/>
          <p:cNvGrpSpPr/>
          <p:nvPr/>
        </p:nvGrpSpPr>
        <p:grpSpPr>
          <a:xfrm>
            <a:off x="5525842" y="3347736"/>
            <a:ext cx="1940603" cy="827739"/>
            <a:chOff x="329158" y="3506368"/>
            <a:chExt cx="1940603" cy="827739"/>
          </a:xfrm>
        </p:grpSpPr>
        <p:sp>
          <p:nvSpPr>
            <p:cNvPr id="410" name="Google Shape;410;p14"/>
            <p:cNvSpPr txBox="1"/>
            <p:nvPr/>
          </p:nvSpPr>
          <p:spPr>
            <a:xfrm>
              <a:off x="364621" y="3506368"/>
              <a:ext cx="18696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Himakshi Baishya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226103104</a:t>
              </a:r>
              <a:endParaRPr/>
            </a:p>
          </p:txBody>
        </p:sp>
        <p:cxnSp>
          <p:nvCxnSpPr>
            <p:cNvPr id="411" name="Google Shape;411;p14"/>
            <p:cNvCxnSpPr/>
            <p:nvPr/>
          </p:nvCxnSpPr>
          <p:spPr>
            <a:xfrm>
              <a:off x="329158" y="4334107"/>
              <a:ext cx="1940603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A group of people sitting in chairs&#10;&#10;AI-generated content may be incorrect." id="412" name="Google Shape;412;p14"/>
          <p:cNvPicPr preferRelativeResize="0"/>
          <p:nvPr/>
        </p:nvPicPr>
        <p:blipFill rotWithShape="1">
          <a:blip r:embed="rId8">
            <a:alphaModFix/>
          </a:blip>
          <a:srcRect b="3949" l="-535" r="534" t="-3950"/>
          <a:stretch/>
        </p:blipFill>
        <p:spPr>
          <a:xfrm>
            <a:off x="9437299" y="4791973"/>
            <a:ext cx="2754702" cy="206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3152088" y="0"/>
            <a:ext cx="5776325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Motivation and Application</a:t>
            </a:r>
            <a:endParaRPr/>
          </a:p>
        </p:txBody>
      </p:sp>
      <p:cxnSp>
        <p:nvCxnSpPr>
          <p:cNvPr id="114" name="Google Shape;114;p2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15" name="Google Shape;115;p2"/>
          <p:cNvGraphicFramePr/>
          <p:nvPr/>
        </p:nvGraphicFramePr>
        <p:xfrm>
          <a:off x="598731" y="1802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{9503DF43-F27A-40A1-8665-8C3E0D592C18}</a:tableStyleId>
              </a:tblPr>
              <a:tblGrid>
                <a:gridCol w="3852200"/>
                <a:gridCol w="3979850"/>
              </a:tblGrid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Motivation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Application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31925"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AutoNum type="arabicPeriod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 impairments limit daily activities due to neurological, spinal, or musculoskeletal conditions.</a:t>
                      </a:r>
                      <a:endParaRPr/>
                    </a:p>
                    <a:p>
                      <a:pPr indent="-2286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Limitations of current solutions: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Traditional rehab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labour-intensive, lacks objective tracking.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Assistive devices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often unnatural, non-adaptive.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b="1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Rehabilitation</a:t>
                      </a: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: repetitive, controlled motion, objective assessment.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2. </a:t>
                      </a:r>
                      <a:r>
                        <a:rPr b="1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Assistive use</a:t>
                      </a: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: improved grip/dexterity for permanent impairments.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3. </a:t>
                      </a:r>
                      <a:r>
                        <a:rPr b="1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Industrial use</a:t>
                      </a: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: reduces fatigue/injuries in repetitive tasks.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4. </a:t>
                      </a:r>
                      <a:r>
                        <a:rPr b="1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</a:t>
                      </a:r>
                      <a:r>
                        <a:rPr b="0" i="0"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: enables studies in motor control and prosthetics.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307" y="1802625"/>
            <a:ext cx="3285304" cy="42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2185462" y="0"/>
            <a:ext cx="770961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Originality beyond Lab Experiments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3" name="Google Shape;123;p3"/>
          <p:cNvGrpSpPr/>
          <p:nvPr/>
        </p:nvGrpSpPr>
        <p:grpSpPr>
          <a:xfrm>
            <a:off x="1996749" y="777240"/>
            <a:ext cx="8719708" cy="5449818"/>
            <a:chOff x="1475541" y="0"/>
            <a:chExt cx="8719708" cy="5449818"/>
          </a:xfrm>
        </p:grpSpPr>
        <p:sp>
          <p:nvSpPr>
            <p:cNvPr id="124" name="Google Shape;124;p3"/>
            <p:cNvSpPr/>
            <p:nvPr/>
          </p:nvSpPr>
          <p:spPr>
            <a:xfrm>
              <a:off x="1475541" y="0"/>
              <a:ext cx="8719708" cy="544981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FFE8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334432" y="4052484"/>
              <a:ext cx="200553" cy="20055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34709" y="4152761"/>
              <a:ext cx="1491070" cy="129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2434709" y="4152761"/>
              <a:ext cx="1491070" cy="129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062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Biomimetic, user-centric design: 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Anatomically accurate, comfortable, and kinematically compatible.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751385" y="2784856"/>
              <a:ext cx="348788" cy="348788"/>
            </a:xfrm>
            <a:prstGeom prst="ellipse">
              <a:avLst/>
            </a:prstGeom>
            <a:solidFill>
              <a:srgbClr val="51EB1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925779" y="2959251"/>
              <a:ext cx="1831138" cy="2490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3925779" y="2959251"/>
              <a:ext cx="1831138" cy="2490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48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Soft robotics approach: 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Flexible, lightweight, tendon-driven-overcomes bulk/discomfort of rigid exoskeletons.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560725" y="1850758"/>
              <a:ext cx="462144" cy="462144"/>
            </a:xfrm>
            <a:prstGeom prst="ellipse">
              <a:avLst/>
            </a:prstGeom>
            <a:solidFill>
              <a:srgbClr val="2CD79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791797" y="2081830"/>
              <a:ext cx="1831138" cy="336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5791797" y="2081830"/>
              <a:ext cx="1831138" cy="336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448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Simulation-driven optimization: 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Advanced CAD and FEA based on SOLIDWORKS.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531379" y="1232748"/>
              <a:ext cx="619099" cy="619099"/>
            </a:xfrm>
            <a:prstGeom prst="ellipse">
              <a:avLst/>
            </a:prstGeom>
            <a:solidFill>
              <a:srgbClr val="4371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840929" y="1542298"/>
              <a:ext cx="1831138" cy="3907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7840929" y="1542298"/>
              <a:ext cx="1831138" cy="39075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2802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Path to real-world use: 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Prototype fabrication, experimental validation, sensor and AI integration.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718974" y="908171"/>
            <a:ext cx="7660888" cy="216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capture an accurate 3D model of a subject's hand for designing a personalized exoskeletal brace.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Used: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Peel 3D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Peel2 handheld scanner – suitable for precise anatomical scanning.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13631" t="0"/>
          <a:stretch/>
        </p:blipFill>
        <p:spPr>
          <a:xfrm>
            <a:off x="8791342" y="1693633"/>
            <a:ext cx="2564316" cy="395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/>
        </p:nvSpPr>
        <p:spPr>
          <a:xfrm>
            <a:off x="8452246" y="5747206"/>
            <a:ext cx="3242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Fig.1: Peel 3D Handheld Scanner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4"/>
          <p:cNvGraphicFramePr/>
          <p:nvPr/>
        </p:nvGraphicFramePr>
        <p:xfrm>
          <a:off x="957982" y="5015686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{9503DF43-F27A-40A1-8665-8C3E0D592C18}</a:tableStyleId>
              </a:tblPr>
              <a:tblGrid>
                <a:gridCol w="3505200"/>
                <a:gridCol w="35052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Specification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peel 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Up to 0.250 mm (0.01 in.)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Measurement resolution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Up to 0.250 mm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Scanning area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380 x 380 mm (15.0 x 15.0 in.)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pSp>
        <p:nvGrpSpPr>
          <p:cNvPr id="145" name="Google Shape;145;p4"/>
          <p:cNvGrpSpPr/>
          <p:nvPr/>
        </p:nvGrpSpPr>
        <p:grpSpPr>
          <a:xfrm>
            <a:off x="724920" y="2962003"/>
            <a:ext cx="6754221" cy="1421941"/>
            <a:chOff x="5946" y="73859"/>
            <a:chExt cx="6754221" cy="1421941"/>
          </a:xfrm>
        </p:grpSpPr>
        <p:sp>
          <p:nvSpPr>
            <p:cNvPr id="146" name="Google Shape;146;p4"/>
            <p:cNvSpPr/>
            <p:nvPr/>
          </p:nvSpPr>
          <p:spPr>
            <a:xfrm>
              <a:off x="5946" y="73859"/>
              <a:ext cx="3554853" cy="1421941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716917" y="73859"/>
              <a:ext cx="2132912" cy="142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325" lIns="76000" spcFirstLastPara="1" rIns="25325" wrap="square" tIns="2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Obtain accurate geometry of the hand in a relaxed position.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205314" y="73859"/>
              <a:ext cx="3554853" cy="1421941"/>
            </a:xfrm>
            <a:prstGeom prst="chevron">
              <a:avLst>
                <a:gd fmla="val 50000" name="adj"/>
              </a:avLst>
            </a:pr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3916285" y="73859"/>
              <a:ext cx="2132912" cy="142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325" lIns="76000" spcFirstLastPara="1" rIns="25325" wrap="square" tIns="2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Serve as a reference for brace design, ensuring comfort, functionality, and fit.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 txBox="1"/>
          <p:nvPr/>
        </p:nvSpPr>
        <p:spPr>
          <a:xfrm>
            <a:off x="1780488" y="-17101"/>
            <a:ext cx="82121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3D Scanning in the Project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4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5"/>
          <p:cNvGrpSpPr/>
          <p:nvPr/>
        </p:nvGrpSpPr>
        <p:grpSpPr>
          <a:xfrm>
            <a:off x="-16279" y="953765"/>
            <a:ext cx="7148580" cy="5703513"/>
            <a:chOff x="-183548" y="0"/>
            <a:chExt cx="7148580" cy="5703513"/>
          </a:xfrm>
        </p:grpSpPr>
        <p:sp>
          <p:nvSpPr>
            <p:cNvPr id="157" name="Google Shape;157;p5"/>
            <p:cNvSpPr/>
            <p:nvPr/>
          </p:nvSpPr>
          <p:spPr>
            <a:xfrm>
              <a:off x="578935" y="0"/>
              <a:ext cx="2745253" cy="2745671"/>
            </a:xfrm>
            <a:custGeom>
              <a:rect b="b" l="l" r="r" t="t"/>
              <a:pathLst>
                <a:path extrusionOk="0" h="120000" w="12000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3"/>
                    <a:pt x="107126" y="25773"/>
                    <a:pt x="111044" y="52526"/>
                  </a:cubicBezTo>
                  <a:cubicBezTo>
                    <a:pt x="114961" y="79279"/>
                    <a:pt x="97559" y="104517"/>
                    <a:pt x="71162" y="110367"/>
                  </a:cubicBezTo>
                  <a:lnTo>
                    <a:pt x="70593" y="118429"/>
                  </a:lnTo>
                  <a:lnTo>
                    <a:pt x="56830" y="104890"/>
                  </a:lnTo>
                  <a:lnTo>
                    <a:pt x="72706" y="88508"/>
                  </a:lnTo>
                  <a:lnTo>
                    <a:pt x="72145" y="96445"/>
                  </a:lnTo>
                  <a:cubicBezTo>
                    <a:pt x="90761" y="90240"/>
                    <a:pt x="101708" y="70999"/>
                    <a:pt x="97532" y="51824"/>
                  </a:cubicBezTo>
                  <a:cubicBezTo>
                    <a:pt x="93356" y="32649"/>
                    <a:pt x="75399" y="19705"/>
                    <a:pt x="55889" y="21805"/>
                  </a:cubicBezTo>
                  <a:cubicBezTo>
                    <a:pt x="36379" y="23906"/>
                    <a:pt x="21588" y="40375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286645" y="565563"/>
              <a:ext cx="3678387" cy="112511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3286645" y="565563"/>
              <a:ext cx="3678387" cy="1125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-171450" lvl="1" marL="171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Subject seated comfortably with hand stabilized.</a:t>
              </a:r>
              <a:endParaRPr/>
            </a:p>
            <a:p>
              <a:pPr indent="-171450" lvl="1" marL="171450" marR="0" rtl="0" algn="just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Neutral hand pose maintained for consistency.</a:t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185712" y="991270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1185712" y="991270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Preparation of Subject: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183548" y="1577591"/>
              <a:ext cx="2745253" cy="2745671"/>
            </a:xfrm>
            <a:custGeom>
              <a:rect b="b" l="l" r="r" t="t"/>
              <a:pathLst>
                <a:path extrusionOk="0" h="120000" w="120000">
                  <a:moveTo>
                    <a:pt x="96481" y="23524"/>
                  </a:moveTo>
                  <a:lnTo>
                    <a:pt x="87165" y="32840"/>
                  </a:lnTo>
                  <a:cubicBezTo>
                    <a:pt x="75945" y="21617"/>
                    <a:pt x="58981" y="18448"/>
                    <a:pt x="44467" y="24866"/>
                  </a:cubicBezTo>
                  <a:cubicBezTo>
                    <a:pt x="29954" y="31283"/>
                    <a:pt x="20881" y="45964"/>
                    <a:pt x="21631" y="61816"/>
                  </a:cubicBezTo>
                  <a:cubicBezTo>
                    <a:pt x="22381" y="77668"/>
                    <a:pt x="32801" y="91427"/>
                    <a:pt x="47855" y="96445"/>
                  </a:cubicBezTo>
                  <a:lnTo>
                    <a:pt x="47294" y="88508"/>
                  </a:lnTo>
                  <a:lnTo>
                    <a:pt x="63170" y="104890"/>
                  </a:lnTo>
                  <a:lnTo>
                    <a:pt x="49407" y="118429"/>
                  </a:lnTo>
                  <a:lnTo>
                    <a:pt x="48838" y="110367"/>
                  </a:lnTo>
                  <a:cubicBezTo>
                    <a:pt x="27395" y="105615"/>
                    <a:pt x="11311" y="87806"/>
                    <a:pt x="8761" y="65990"/>
                  </a:cubicBezTo>
                  <a:cubicBezTo>
                    <a:pt x="6211" y="44174"/>
                    <a:pt x="17753" y="23136"/>
                    <a:pt x="37522" y="13566"/>
                  </a:cubicBezTo>
                  <a:cubicBezTo>
                    <a:pt x="57291" y="3995"/>
                    <a:pt x="80952" y="7992"/>
                    <a:pt x="96481" y="23524"/>
                  </a:cubicBezTo>
                  <a:close/>
                </a:path>
              </a:pathLst>
            </a:custGeom>
            <a:gradFill>
              <a:gsLst>
                <a:gs pos="0">
                  <a:srgbClr val="5DC098"/>
                </a:gs>
                <a:gs pos="50000">
                  <a:srgbClr val="3EBB8C"/>
                </a:gs>
                <a:gs pos="100000">
                  <a:srgbClr val="31AB7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243096" y="2026371"/>
              <a:ext cx="3692964" cy="2003141"/>
            </a:xfrm>
            <a:prstGeom prst="rect">
              <a:avLst/>
            </a:prstGeom>
            <a:solidFill>
              <a:srgbClr val="97F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3243096" y="2026371"/>
              <a:ext cx="3692964" cy="2003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Peel 3D scanner calibrated using included targets.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Reference markers were placed directly on the subject’s hand and the scanning platform to assist with precise tracking and alignment.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Controlled lighting environment to minimize noise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26321" y="2577988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426321" y="2577988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Scanning Setup: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74311" y="3343970"/>
              <a:ext cx="2358598" cy="2359543"/>
            </a:xfrm>
            <a:prstGeom prst="blockArc">
              <a:avLst>
                <a:gd fmla="val 13500000" name="adj1"/>
                <a:gd fmla="val 10800000" name="adj2"/>
                <a:gd fmla="val 12740" name="adj3"/>
              </a:avLst>
            </a:prstGeom>
            <a:gradFill>
              <a:gsLst>
                <a:gs pos="0">
                  <a:srgbClr val="7EB45F"/>
                </a:gs>
                <a:gs pos="50000">
                  <a:srgbClr val="6EAE41"/>
                </a:gs>
                <a:gs pos="100000">
                  <a:srgbClr val="5F9E3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294024" y="4382702"/>
              <a:ext cx="3407859" cy="1098496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3294024" y="4382702"/>
              <a:ext cx="3407859" cy="1098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Full 360° scan of the hand captured.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Real-time alignment and mesh generation in Peel 3D software.</a:t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189321" y="4166987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1189321" y="4166987"/>
              <a:ext cx="1525484" cy="762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Scanning Execution: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165" y="2043436"/>
            <a:ext cx="4564566" cy="30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8240752" y="5333846"/>
            <a:ext cx="3242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Fig.2: Peel 3D Scanning Interface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3845959" y="-17101"/>
            <a:ext cx="40812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Scanning Process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5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2122450" y="1074509"/>
            <a:ext cx="1019964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Post-Processing the Scan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Cleaning and Prepare  the 3D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Used: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Peel 3D software suite for post-processing.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2871182" y="1913712"/>
            <a:ext cx="6667084" cy="3196102"/>
            <a:chOff x="7177" y="0"/>
            <a:chExt cx="6667084" cy="3196102"/>
          </a:xfrm>
        </p:grpSpPr>
        <p:sp>
          <p:nvSpPr>
            <p:cNvPr id="182" name="Google Shape;182;p6"/>
            <p:cNvSpPr/>
            <p:nvPr/>
          </p:nvSpPr>
          <p:spPr>
            <a:xfrm>
              <a:off x="501107" y="0"/>
              <a:ext cx="5679223" cy="3196102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D4DAED"/>
                </a:gs>
                <a:gs pos="50000">
                  <a:srgbClr val="CAD2EB"/>
                </a:gs>
                <a:gs pos="100000">
                  <a:srgbClr val="AFB8D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177" y="958830"/>
              <a:ext cx="2150588" cy="12784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69585" y="1021238"/>
              <a:ext cx="2025772" cy="1153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Mesh Clean-up</a:t>
              </a: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Removed noise, holes, and artefacts.</a:t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265425" y="958830"/>
              <a:ext cx="2150588" cy="12784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DC098"/>
                </a:gs>
                <a:gs pos="50000">
                  <a:srgbClr val="3EBB8C"/>
                </a:gs>
                <a:gs pos="100000">
                  <a:srgbClr val="31AB7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2327833" y="1021238"/>
              <a:ext cx="2025772" cy="1153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Alignment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Ensured hand was oriented along standard axes.</a:t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523673" y="958830"/>
              <a:ext cx="2150588" cy="12784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EB45F"/>
                </a:gs>
                <a:gs pos="50000">
                  <a:srgbClr val="6EAE41"/>
                </a:gs>
                <a:gs pos="100000">
                  <a:srgbClr val="5F9E3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4586081" y="1021238"/>
              <a:ext cx="2025772" cy="1153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Scaling &amp; Unit Checking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Verified accurate real-world dimensions.</a:t>
              </a:r>
              <a:endParaRPr/>
            </a:p>
          </p:txBody>
        </p:sp>
      </p:grpSp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26" y="1862252"/>
            <a:ext cx="2377149" cy="313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19068" t="0"/>
          <a:stretch/>
        </p:blipFill>
        <p:spPr>
          <a:xfrm>
            <a:off x="9742591" y="1830947"/>
            <a:ext cx="2382359" cy="319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/>
          <p:nvPr/>
        </p:nvSpPr>
        <p:spPr>
          <a:xfrm>
            <a:off x="3243298" y="5945585"/>
            <a:ext cx="5025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Fig.3 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Before-and-after image of the scanned mesh.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3465063" y="-15389"/>
            <a:ext cx="50834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Post-Processing the Scan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6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596374" y="767344"/>
            <a:ext cx="102777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Autodesk Meshmixer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7"/>
          <p:cNvGrpSpPr/>
          <p:nvPr/>
        </p:nvGrpSpPr>
        <p:grpSpPr>
          <a:xfrm>
            <a:off x="868490" y="1012995"/>
            <a:ext cx="5429965" cy="5489597"/>
            <a:chOff x="1067473" y="3907"/>
            <a:chExt cx="5429965" cy="5489597"/>
          </a:xfrm>
        </p:grpSpPr>
        <p:sp>
          <p:nvSpPr>
            <p:cNvPr id="200" name="Google Shape;200;p7"/>
            <p:cNvSpPr/>
            <p:nvPr/>
          </p:nvSpPr>
          <p:spPr>
            <a:xfrm rot="2877644">
              <a:off x="3303856" y="3891189"/>
              <a:ext cx="1226275" cy="3788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1" name="Google Shape;201;p7"/>
            <p:cNvSpPr/>
            <p:nvPr/>
          </p:nvSpPr>
          <p:spPr>
            <a:xfrm rot="969938">
              <a:off x="3552081" y="3101811"/>
              <a:ext cx="1212320" cy="3788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2" name="Google Shape;202;p7"/>
            <p:cNvSpPr/>
            <p:nvPr/>
          </p:nvSpPr>
          <p:spPr>
            <a:xfrm rot="-962213">
              <a:off x="3552497" y="2357116"/>
              <a:ext cx="1210355" cy="3788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3" name="Google Shape;203;p7"/>
            <p:cNvSpPr/>
            <p:nvPr/>
          </p:nvSpPr>
          <p:spPr>
            <a:xfrm rot="-2924981">
              <a:off x="3284360" y="1568254"/>
              <a:ext cx="1201191" cy="3788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04" name="Google Shape;204;p7"/>
            <p:cNvSpPr/>
            <p:nvPr/>
          </p:nvSpPr>
          <p:spPr>
            <a:xfrm>
              <a:off x="1067473" y="1661942"/>
              <a:ext cx="2022881" cy="2022881"/>
            </a:xfrm>
            <a:prstGeom prst="ellipse">
              <a:avLst/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3824238" y="3907"/>
              <a:ext cx="1834053" cy="1213728"/>
            </a:xfrm>
            <a:prstGeom prst="ellipse">
              <a:avLst/>
            </a:prstGeom>
            <a:gradFill>
              <a:gsLst>
                <a:gs pos="0">
                  <a:srgbClr val="A5D3DA"/>
                </a:gs>
                <a:gs pos="50000">
                  <a:srgbClr val="97CBD4"/>
                </a:gs>
                <a:gs pos="100000">
                  <a:srgbClr val="85C6D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4092829" y="181653"/>
              <a:ext cx="1296871" cy="85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Palm Width &amp; Length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4663385" y="1360237"/>
              <a:ext cx="1834053" cy="1213728"/>
            </a:xfrm>
            <a:prstGeom prst="ellipse">
              <a:avLst/>
            </a:prstGeom>
            <a:gradFill>
              <a:gsLst>
                <a:gs pos="0">
                  <a:srgbClr val="A5D8C1"/>
                </a:gs>
                <a:gs pos="50000">
                  <a:srgbClr val="97D1B7"/>
                </a:gs>
                <a:gs pos="100000">
                  <a:srgbClr val="84CFA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4931976" y="1537983"/>
              <a:ext cx="1296871" cy="85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Finger Lengths (index, middle, ring, pinky, thumb)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663385" y="2926141"/>
              <a:ext cx="1834053" cy="1213728"/>
            </a:xfrm>
            <a:prstGeom prst="ellipse">
              <a:avLst/>
            </a:prstGeom>
            <a:gradFill>
              <a:gsLst>
                <a:gs pos="0">
                  <a:srgbClr val="A4D6A8"/>
                </a:gs>
                <a:gs pos="50000">
                  <a:srgbClr val="97CF9A"/>
                </a:gs>
                <a:gs pos="100000">
                  <a:srgbClr val="84CB8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 txBox="1"/>
            <p:nvPr/>
          </p:nvSpPr>
          <p:spPr>
            <a:xfrm>
              <a:off x="4931976" y="3103887"/>
              <a:ext cx="1296871" cy="85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Joint Positions (knuckles, interphalangeal joints)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3880434" y="4279776"/>
              <a:ext cx="1834053" cy="1213728"/>
            </a:xfrm>
            <a:prstGeom prst="ellipse">
              <a:avLst/>
            </a:prstGeom>
            <a:gradFill>
              <a:gsLst>
                <a:gs pos="0">
                  <a:srgbClr val="B3D3A4"/>
                </a:gs>
                <a:gs pos="50000">
                  <a:srgbClr val="A7CB97"/>
                </a:gs>
                <a:gs pos="100000">
                  <a:srgbClr val="9AC68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4149025" y="4457522"/>
              <a:ext cx="1296871" cy="858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Curvature and Contour Data for brace fit</a:t>
              </a:r>
              <a:endParaRPr/>
            </a:p>
          </p:txBody>
        </p:sp>
      </p:grpSp>
      <p:sp>
        <p:nvSpPr>
          <p:cNvPr id="213" name="Google Shape;213;p7"/>
          <p:cNvSpPr/>
          <p:nvPr/>
        </p:nvSpPr>
        <p:spPr>
          <a:xfrm>
            <a:off x="351034" y="6436219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4: Parameter Measurement from STL file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1732603"/>
            <a:ext cx="3080120" cy="37947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7"/>
          <p:cNvGrpSpPr/>
          <p:nvPr/>
        </p:nvGrpSpPr>
        <p:grpSpPr>
          <a:xfrm>
            <a:off x="6954399" y="961636"/>
            <a:ext cx="4292368" cy="5643842"/>
            <a:chOff x="437017" y="327760"/>
            <a:chExt cx="4695393" cy="6530561"/>
          </a:xfrm>
        </p:grpSpPr>
        <p:sp>
          <p:nvSpPr>
            <p:cNvPr id="216" name="Google Shape;216;p7"/>
            <p:cNvSpPr/>
            <p:nvPr/>
          </p:nvSpPr>
          <p:spPr>
            <a:xfrm>
              <a:off x="437017" y="327760"/>
              <a:ext cx="4287384" cy="5979907"/>
            </a:xfrm>
            <a:custGeom>
              <a:rect b="b" l="l" r="r" t="t"/>
              <a:pathLst>
                <a:path extrusionOk="0" h="5979907" w="4414413">
                  <a:moveTo>
                    <a:pt x="2314651" y="5979907"/>
                  </a:moveTo>
                  <a:cubicBezTo>
                    <a:pt x="2327351" y="5575623"/>
                    <a:pt x="2340051" y="5171340"/>
                    <a:pt x="2255384" y="4946973"/>
                  </a:cubicBezTo>
                  <a:cubicBezTo>
                    <a:pt x="2170717" y="4722606"/>
                    <a:pt x="1981629" y="4732485"/>
                    <a:pt x="1806651" y="4633707"/>
                  </a:cubicBezTo>
                  <a:cubicBezTo>
                    <a:pt x="1631673" y="4534929"/>
                    <a:pt x="1393195" y="4494007"/>
                    <a:pt x="1205517" y="4354307"/>
                  </a:cubicBezTo>
                  <a:cubicBezTo>
                    <a:pt x="1017839" y="4214607"/>
                    <a:pt x="878140" y="3977540"/>
                    <a:pt x="680584" y="3795507"/>
                  </a:cubicBezTo>
                  <a:cubicBezTo>
                    <a:pt x="483028" y="3613474"/>
                    <a:pt x="97795" y="3406040"/>
                    <a:pt x="20184" y="3262107"/>
                  </a:cubicBezTo>
                  <a:cubicBezTo>
                    <a:pt x="-57427" y="3118174"/>
                    <a:pt x="106261" y="2981296"/>
                    <a:pt x="214917" y="2931907"/>
                  </a:cubicBezTo>
                  <a:cubicBezTo>
                    <a:pt x="323572" y="2882518"/>
                    <a:pt x="514072" y="2909329"/>
                    <a:pt x="672117" y="2965773"/>
                  </a:cubicBezTo>
                  <a:cubicBezTo>
                    <a:pt x="830162" y="3022217"/>
                    <a:pt x="1048884" y="3216951"/>
                    <a:pt x="1163184" y="3270573"/>
                  </a:cubicBezTo>
                  <a:cubicBezTo>
                    <a:pt x="1277484" y="3324195"/>
                    <a:pt x="1295828" y="3310085"/>
                    <a:pt x="1357917" y="3287507"/>
                  </a:cubicBezTo>
                  <a:cubicBezTo>
                    <a:pt x="1420006" y="3264929"/>
                    <a:pt x="1493384" y="3216951"/>
                    <a:pt x="1535717" y="3135107"/>
                  </a:cubicBezTo>
                  <a:cubicBezTo>
                    <a:pt x="1578050" y="3053263"/>
                    <a:pt x="1594984" y="2917796"/>
                    <a:pt x="1611917" y="2796440"/>
                  </a:cubicBezTo>
                  <a:cubicBezTo>
                    <a:pt x="1628850" y="2675084"/>
                    <a:pt x="1634495" y="2550906"/>
                    <a:pt x="1637317" y="2406973"/>
                  </a:cubicBezTo>
                  <a:cubicBezTo>
                    <a:pt x="1640139" y="2263040"/>
                    <a:pt x="1618973" y="2106407"/>
                    <a:pt x="1628851" y="1932840"/>
                  </a:cubicBezTo>
                  <a:cubicBezTo>
                    <a:pt x="1638729" y="1759273"/>
                    <a:pt x="1678240" y="1544784"/>
                    <a:pt x="1696584" y="1365573"/>
                  </a:cubicBezTo>
                  <a:cubicBezTo>
                    <a:pt x="1714928" y="1186362"/>
                    <a:pt x="1719161" y="1004328"/>
                    <a:pt x="1738917" y="857573"/>
                  </a:cubicBezTo>
                  <a:cubicBezTo>
                    <a:pt x="1758672" y="710817"/>
                    <a:pt x="1762906" y="561240"/>
                    <a:pt x="1815117" y="485040"/>
                  </a:cubicBezTo>
                  <a:cubicBezTo>
                    <a:pt x="1867328" y="408840"/>
                    <a:pt x="1981628" y="406017"/>
                    <a:pt x="2052184" y="400373"/>
                  </a:cubicBezTo>
                  <a:cubicBezTo>
                    <a:pt x="2122740" y="394728"/>
                    <a:pt x="2198940" y="380617"/>
                    <a:pt x="2238451" y="451173"/>
                  </a:cubicBezTo>
                  <a:cubicBezTo>
                    <a:pt x="2277962" y="521729"/>
                    <a:pt x="2279373" y="675540"/>
                    <a:pt x="2289251" y="823707"/>
                  </a:cubicBezTo>
                  <a:cubicBezTo>
                    <a:pt x="2299129" y="971874"/>
                    <a:pt x="2296306" y="1176484"/>
                    <a:pt x="2297717" y="1340173"/>
                  </a:cubicBezTo>
                  <a:cubicBezTo>
                    <a:pt x="2299128" y="1503862"/>
                    <a:pt x="2301950" y="1657673"/>
                    <a:pt x="2297717" y="1805840"/>
                  </a:cubicBezTo>
                  <a:cubicBezTo>
                    <a:pt x="2293484" y="1954007"/>
                    <a:pt x="2266672" y="2128984"/>
                    <a:pt x="2272317" y="2229173"/>
                  </a:cubicBezTo>
                  <a:cubicBezTo>
                    <a:pt x="2277961" y="2329362"/>
                    <a:pt x="2314651" y="2452128"/>
                    <a:pt x="2331584" y="2406973"/>
                  </a:cubicBezTo>
                  <a:cubicBezTo>
                    <a:pt x="2348517" y="2361818"/>
                    <a:pt x="2362628" y="2064073"/>
                    <a:pt x="2373917" y="1958240"/>
                  </a:cubicBezTo>
                  <a:cubicBezTo>
                    <a:pt x="2385206" y="1852407"/>
                    <a:pt x="2392261" y="1852406"/>
                    <a:pt x="2399317" y="1771973"/>
                  </a:cubicBezTo>
                  <a:cubicBezTo>
                    <a:pt x="2406373" y="1691540"/>
                    <a:pt x="2410607" y="1578651"/>
                    <a:pt x="2416251" y="1475640"/>
                  </a:cubicBezTo>
                  <a:cubicBezTo>
                    <a:pt x="2421895" y="1372629"/>
                    <a:pt x="2423306" y="1263974"/>
                    <a:pt x="2433184" y="1153907"/>
                  </a:cubicBezTo>
                  <a:cubicBezTo>
                    <a:pt x="2443062" y="1043840"/>
                    <a:pt x="2467050" y="919662"/>
                    <a:pt x="2475517" y="815240"/>
                  </a:cubicBezTo>
                  <a:cubicBezTo>
                    <a:pt x="2483984" y="710818"/>
                    <a:pt x="2481162" y="614862"/>
                    <a:pt x="2483984" y="527373"/>
                  </a:cubicBezTo>
                  <a:cubicBezTo>
                    <a:pt x="2486806" y="439884"/>
                    <a:pt x="2471284" y="370740"/>
                    <a:pt x="2492451" y="290307"/>
                  </a:cubicBezTo>
                  <a:cubicBezTo>
                    <a:pt x="2513618" y="209874"/>
                    <a:pt x="2555951" y="89929"/>
                    <a:pt x="2610984" y="44773"/>
                  </a:cubicBezTo>
                  <a:cubicBezTo>
                    <a:pt x="2666017" y="-383"/>
                    <a:pt x="2764796" y="-15905"/>
                    <a:pt x="2822651" y="19373"/>
                  </a:cubicBezTo>
                  <a:cubicBezTo>
                    <a:pt x="2880506" y="54651"/>
                    <a:pt x="2935539" y="161896"/>
                    <a:pt x="2958117" y="256440"/>
                  </a:cubicBezTo>
                  <a:cubicBezTo>
                    <a:pt x="2980695" y="350984"/>
                    <a:pt x="2959528" y="463873"/>
                    <a:pt x="2958117" y="586640"/>
                  </a:cubicBezTo>
                  <a:cubicBezTo>
                    <a:pt x="2956706" y="709407"/>
                    <a:pt x="2953884" y="877329"/>
                    <a:pt x="2949651" y="993040"/>
                  </a:cubicBezTo>
                  <a:cubicBezTo>
                    <a:pt x="2945418" y="1108751"/>
                    <a:pt x="2932717" y="1144029"/>
                    <a:pt x="2932717" y="1280907"/>
                  </a:cubicBezTo>
                  <a:cubicBezTo>
                    <a:pt x="2932717" y="1417785"/>
                    <a:pt x="2946829" y="1664729"/>
                    <a:pt x="2949651" y="1814307"/>
                  </a:cubicBezTo>
                  <a:cubicBezTo>
                    <a:pt x="2952473" y="1963885"/>
                    <a:pt x="2951062" y="2090884"/>
                    <a:pt x="2949651" y="2178373"/>
                  </a:cubicBezTo>
                  <a:cubicBezTo>
                    <a:pt x="2948240" y="2265862"/>
                    <a:pt x="2929895" y="2309607"/>
                    <a:pt x="2941184" y="2339240"/>
                  </a:cubicBezTo>
                  <a:cubicBezTo>
                    <a:pt x="2952473" y="2368873"/>
                    <a:pt x="2997629" y="2421084"/>
                    <a:pt x="3017384" y="2356173"/>
                  </a:cubicBezTo>
                  <a:cubicBezTo>
                    <a:pt x="3037139" y="2291262"/>
                    <a:pt x="3054073" y="2107817"/>
                    <a:pt x="3059717" y="1949773"/>
                  </a:cubicBezTo>
                  <a:cubicBezTo>
                    <a:pt x="3065361" y="1791729"/>
                    <a:pt x="3052662" y="1587118"/>
                    <a:pt x="3051251" y="1407907"/>
                  </a:cubicBezTo>
                  <a:cubicBezTo>
                    <a:pt x="3049840" y="1228696"/>
                    <a:pt x="3051251" y="874507"/>
                    <a:pt x="3051251" y="874507"/>
                  </a:cubicBezTo>
                  <a:cubicBezTo>
                    <a:pt x="3051251" y="716463"/>
                    <a:pt x="3042784" y="573940"/>
                    <a:pt x="3051251" y="459640"/>
                  </a:cubicBezTo>
                  <a:cubicBezTo>
                    <a:pt x="3059718" y="345340"/>
                    <a:pt x="3075240" y="245151"/>
                    <a:pt x="3102051" y="188707"/>
                  </a:cubicBezTo>
                  <a:cubicBezTo>
                    <a:pt x="3128862" y="132263"/>
                    <a:pt x="3169784" y="132262"/>
                    <a:pt x="3212117" y="120973"/>
                  </a:cubicBezTo>
                  <a:cubicBezTo>
                    <a:pt x="3254450" y="109684"/>
                    <a:pt x="3306662" y="67351"/>
                    <a:pt x="3356051" y="120973"/>
                  </a:cubicBezTo>
                  <a:cubicBezTo>
                    <a:pt x="3405440" y="174595"/>
                    <a:pt x="3478818" y="350985"/>
                    <a:pt x="3508451" y="442707"/>
                  </a:cubicBezTo>
                  <a:cubicBezTo>
                    <a:pt x="3538084" y="534429"/>
                    <a:pt x="3526796" y="561240"/>
                    <a:pt x="3533851" y="671307"/>
                  </a:cubicBezTo>
                  <a:cubicBezTo>
                    <a:pt x="3540907" y="781374"/>
                    <a:pt x="3549373" y="974696"/>
                    <a:pt x="3550784" y="1103107"/>
                  </a:cubicBezTo>
                  <a:cubicBezTo>
                    <a:pt x="3552195" y="1231518"/>
                    <a:pt x="3540906" y="1328884"/>
                    <a:pt x="3542317" y="1441773"/>
                  </a:cubicBezTo>
                  <a:cubicBezTo>
                    <a:pt x="3543728" y="1554662"/>
                    <a:pt x="3557840" y="1676018"/>
                    <a:pt x="3559251" y="1780440"/>
                  </a:cubicBezTo>
                  <a:cubicBezTo>
                    <a:pt x="3560662" y="1884862"/>
                    <a:pt x="3547962" y="1997752"/>
                    <a:pt x="3550784" y="2068307"/>
                  </a:cubicBezTo>
                  <a:cubicBezTo>
                    <a:pt x="3553606" y="2138862"/>
                    <a:pt x="3563484" y="2161440"/>
                    <a:pt x="3576184" y="2203773"/>
                  </a:cubicBezTo>
                  <a:cubicBezTo>
                    <a:pt x="3588884" y="2246106"/>
                    <a:pt x="3605817" y="2323718"/>
                    <a:pt x="3626984" y="2322307"/>
                  </a:cubicBezTo>
                  <a:cubicBezTo>
                    <a:pt x="3648151" y="2320896"/>
                    <a:pt x="3690484" y="2284207"/>
                    <a:pt x="3703184" y="2195307"/>
                  </a:cubicBezTo>
                  <a:cubicBezTo>
                    <a:pt x="3715884" y="2106407"/>
                    <a:pt x="3703184" y="1788907"/>
                    <a:pt x="3703184" y="1788907"/>
                  </a:cubicBezTo>
                  <a:cubicBezTo>
                    <a:pt x="3703184" y="1697185"/>
                    <a:pt x="3697540" y="1732462"/>
                    <a:pt x="3703184" y="1644973"/>
                  </a:cubicBezTo>
                  <a:cubicBezTo>
                    <a:pt x="3708829" y="1557484"/>
                    <a:pt x="3722940" y="1382506"/>
                    <a:pt x="3737051" y="1263973"/>
                  </a:cubicBezTo>
                  <a:cubicBezTo>
                    <a:pt x="3751162" y="1145440"/>
                    <a:pt x="3751162" y="1019851"/>
                    <a:pt x="3787851" y="933773"/>
                  </a:cubicBezTo>
                  <a:cubicBezTo>
                    <a:pt x="3824540" y="847695"/>
                    <a:pt x="3899329" y="774318"/>
                    <a:pt x="3957184" y="747507"/>
                  </a:cubicBezTo>
                  <a:cubicBezTo>
                    <a:pt x="4015039" y="720696"/>
                    <a:pt x="4096884" y="730574"/>
                    <a:pt x="4134984" y="772907"/>
                  </a:cubicBezTo>
                  <a:cubicBezTo>
                    <a:pt x="4173084" y="815240"/>
                    <a:pt x="4175906" y="860396"/>
                    <a:pt x="4185784" y="1001507"/>
                  </a:cubicBezTo>
                  <a:cubicBezTo>
                    <a:pt x="4195662" y="1142618"/>
                    <a:pt x="4192840" y="1431895"/>
                    <a:pt x="4194251" y="1619573"/>
                  </a:cubicBezTo>
                  <a:cubicBezTo>
                    <a:pt x="4195662" y="1807251"/>
                    <a:pt x="4192840" y="1997751"/>
                    <a:pt x="4194251" y="2127573"/>
                  </a:cubicBezTo>
                  <a:cubicBezTo>
                    <a:pt x="4195662" y="2257395"/>
                    <a:pt x="4187195" y="2313840"/>
                    <a:pt x="4202717" y="2398507"/>
                  </a:cubicBezTo>
                  <a:cubicBezTo>
                    <a:pt x="4218239" y="2483174"/>
                    <a:pt x="4263395" y="2562195"/>
                    <a:pt x="4287384" y="2635573"/>
                  </a:cubicBezTo>
                  <a:cubicBezTo>
                    <a:pt x="4311373" y="2708951"/>
                    <a:pt x="4325484" y="2739995"/>
                    <a:pt x="4346651" y="2838773"/>
                  </a:cubicBezTo>
                  <a:cubicBezTo>
                    <a:pt x="4367818" y="2937551"/>
                    <a:pt x="4412973" y="3094184"/>
                    <a:pt x="4414384" y="3228240"/>
                  </a:cubicBezTo>
                  <a:cubicBezTo>
                    <a:pt x="4415795" y="3362296"/>
                    <a:pt x="4366406" y="3524574"/>
                    <a:pt x="4355117" y="3643107"/>
                  </a:cubicBezTo>
                  <a:cubicBezTo>
                    <a:pt x="4343828" y="3761640"/>
                    <a:pt x="4348062" y="3837840"/>
                    <a:pt x="4346651" y="3939440"/>
                  </a:cubicBezTo>
                  <a:cubicBezTo>
                    <a:pt x="4345240" y="4041040"/>
                    <a:pt x="4345240" y="4163807"/>
                    <a:pt x="4346651" y="4252707"/>
                  </a:cubicBezTo>
                  <a:cubicBezTo>
                    <a:pt x="4348062" y="4341607"/>
                    <a:pt x="4359350" y="4407929"/>
                    <a:pt x="4355117" y="4472840"/>
                  </a:cubicBezTo>
                  <a:cubicBezTo>
                    <a:pt x="4350884" y="4537751"/>
                    <a:pt x="4345240" y="4591373"/>
                    <a:pt x="4321251" y="4642173"/>
                  </a:cubicBezTo>
                  <a:cubicBezTo>
                    <a:pt x="4297262" y="4692973"/>
                    <a:pt x="4271862" y="4716962"/>
                    <a:pt x="4211184" y="4777640"/>
                  </a:cubicBezTo>
                  <a:cubicBezTo>
                    <a:pt x="4150506" y="4838318"/>
                    <a:pt x="4019273" y="4932862"/>
                    <a:pt x="3957184" y="5006240"/>
                  </a:cubicBezTo>
                  <a:cubicBezTo>
                    <a:pt x="3895095" y="5079618"/>
                    <a:pt x="3861229" y="5110663"/>
                    <a:pt x="3838651" y="5217907"/>
                  </a:cubicBezTo>
                  <a:cubicBezTo>
                    <a:pt x="3816073" y="5325151"/>
                    <a:pt x="3825950" y="5522707"/>
                    <a:pt x="3821717" y="5649707"/>
                  </a:cubicBezTo>
                  <a:cubicBezTo>
                    <a:pt x="3817484" y="5776707"/>
                    <a:pt x="3809018" y="5899474"/>
                    <a:pt x="3813251" y="5979907"/>
                  </a:cubicBezTo>
                </a:path>
              </a:pathLst>
            </a:custGeom>
            <a:noFill/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5800" y="3488267"/>
              <a:ext cx="2667000" cy="448733"/>
            </a:xfrm>
            <a:custGeom>
              <a:rect b="b" l="l" r="r" t="t"/>
              <a:pathLst>
                <a:path extrusionOk="0" h="448733" w="2667000">
                  <a:moveTo>
                    <a:pt x="0" y="0"/>
                  </a:moveTo>
                  <a:cubicBezTo>
                    <a:pt x="345016" y="705"/>
                    <a:pt x="690033" y="1411"/>
                    <a:pt x="1134533" y="76200"/>
                  </a:cubicBezTo>
                  <a:cubicBezTo>
                    <a:pt x="1579033" y="150989"/>
                    <a:pt x="2123016" y="299861"/>
                    <a:pt x="2667000" y="448733"/>
                  </a:cubicBezTo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97308" y="804333"/>
              <a:ext cx="124160" cy="2650067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19" name="Google Shape;219;p7"/>
            <p:cNvCxnSpPr>
              <a:stCxn id="216" idx="32"/>
            </p:cNvCxnSpPr>
            <p:nvPr/>
          </p:nvCxnSpPr>
          <p:spPr>
            <a:xfrm flipH="1">
              <a:off x="2993343" y="347133"/>
              <a:ext cx="185100" cy="2658600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0" name="Google Shape;220;p7"/>
            <p:cNvCxnSpPr>
              <a:stCxn id="216" idx="47"/>
            </p:cNvCxnSpPr>
            <p:nvPr/>
          </p:nvCxnSpPr>
          <p:spPr>
            <a:xfrm flipH="1">
              <a:off x="3569894" y="448733"/>
              <a:ext cx="126600" cy="2780700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1" name="Google Shape;221;p7"/>
            <p:cNvCxnSpPr/>
            <p:nvPr/>
          </p:nvCxnSpPr>
          <p:spPr>
            <a:xfrm flipH="1">
              <a:off x="4099287" y="1041399"/>
              <a:ext cx="282171" cy="2671234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2" name="Google Shape;222;p7"/>
            <p:cNvCxnSpPr/>
            <p:nvPr/>
          </p:nvCxnSpPr>
          <p:spPr>
            <a:xfrm flipH="1">
              <a:off x="4110503" y="1041399"/>
              <a:ext cx="271474" cy="2762251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3" name="Google Shape;223;p7"/>
            <p:cNvCxnSpPr/>
            <p:nvPr/>
          </p:nvCxnSpPr>
          <p:spPr>
            <a:xfrm>
              <a:off x="578103" y="3357033"/>
              <a:ext cx="2063497" cy="1299634"/>
            </a:xfrm>
            <a:prstGeom prst="straightConnector1">
              <a:avLst/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4" name="Google Shape;224;p7"/>
            <p:cNvCxnSpPr/>
            <p:nvPr/>
          </p:nvCxnSpPr>
          <p:spPr>
            <a:xfrm rot="10800000">
              <a:off x="2514600" y="5139268"/>
              <a:ext cx="0" cy="1299633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5" name="Google Shape;225;p7"/>
            <p:cNvCxnSpPr/>
            <p:nvPr/>
          </p:nvCxnSpPr>
          <p:spPr>
            <a:xfrm rot="10800000">
              <a:off x="1295400" y="4555067"/>
              <a:ext cx="1126068" cy="609601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6" name="Google Shape;226;p7"/>
            <p:cNvCxnSpPr/>
            <p:nvPr/>
          </p:nvCxnSpPr>
          <p:spPr>
            <a:xfrm flipH="1">
              <a:off x="1428449" y="3725179"/>
              <a:ext cx="422782" cy="829837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7" name="Google Shape;227;p7"/>
            <p:cNvCxnSpPr/>
            <p:nvPr/>
          </p:nvCxnSpPr>
          <p:spPr>
            <a:xfrm flipH="1">
              <a:off x="1894516" y="2874432"/>
              <a:ext cx="21243" cy="838201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8" name="Google Shape;228;p7"/>
            <p:cNvCxnSpPr/>
            <p:nvPr/>
          </p:nvCxnSpPr>
          <p:spPr>
            <a:xfrm>
              <a:off x="1940308" y="2867554"/>
              <a:ext cx="2784093" cy="167483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29" name="Google Shape;229;p7"/>
            <p:cNvCxnSpPr/>
            <p:nvPr/>
          </p:nvCxnSpPr>
          <p:spPr>
            <a:xfrm>
              <a:off x="4718009" y="3028551"/>
              <a:ext cx="0" cy="3278055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30" name="Google Shape;230;p7"/>
            <p:cNvCxnSpPr/>
            <p:nvPr/>
          </p:nvCxnSpPr>
          <p:spPr>
            <a:xfrm flipH="1" rot="10800000">
              <a:off x="2641600" y="6403446"/>
              <a:ext cx="1505424" cy="5821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31" name="Google Shape;231;p7"/>
            <p:cNvCxnSpPr>
              <a:endCxn id="216" idx="70"/>
            </p:cNvCxnSpPr>
            <p:nvPr/>
          </p:nvCxnSpPr>
          <p:spPr>
            <a:xfrm>
              <a:off x="1922150" y="3516709"/>
              <a:ext cx="2744700" cy="454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232" name="Google Shape;232;p7"/>
            <p:cNvSpPr txBox="1"/>
            <p:nvPr/>
          </p:nvSpPr>
          <p:spPr>
            <a:xfrm rot="5400000">
              <a:off x="4523468" y="4905442"/>
              <a:ext cx="868730" cy="349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2921719" y="6430962"/>
              <a:ext cx="1225299" cy="427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5.2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1630706" y="5613402"/>
              <a:ext cx="821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 txBox="1"/>
            <p:nvPr/>
          </p:nvSpPr>
          <p:spPr>
            <a:xfrm rot="-9124155">
              <a:off x="1251386" y="4827601"/>
              <a:ext cx="821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 txBox="1"/>
            <p:nvPr/>
          </p:nvSpPr>
          <p:spPr>
            <a:xfrm rot="-3463615">
              <a:off x="1119295" y="3780667"/>
              <a:ext cx="821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 rot="-5400000">
              <a:off x="1678266" y="1709378"/>
              <a:ext cx="1062632" cy="404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 txBox="1"/>
            <p:nvPr/>
          </p:nvSpPr>
          <p:spPr>
            <a:xfrm rot="-5400000">
              <a:off x="2414700" y="1493605"/>
              <a:ext cx="1011448" cy="404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 txBox="1"/>
            <p:nvPr/>
          </p:nvSpPr>
          <p:spPr>
            <a:xfrm rot="-5400000">
              <a:off x="3056126" y="1454842"/>
              <a:ext cx="933925" cy="404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 rot="-5400000">
              <a:off x="3596057" y="1538847"/>
              <a:ext cx="1101936" cy="404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 txBox="1"/>
            <p:nvPr/>
          </p:nvSpPr>
          <p:spPr>
            <a:xfrm rot="445709">
              <a:off x="2699452" y="3723321"/>
              <a:ext cx="1111722" cy="427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9.5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 rot="-5400000">
              <a:off x="1059128" y="2788414"/>
              <a:ext cx="1271725" cy="404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4.2cm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 rot="445709">
              <a:off x="2891028" y="2878996"/>
              <a:ext cx="1111723" cy="427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 cm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7"/>
          <p:cNvSpPr/>
          <p:nvPr/>
        </p:nvSpPr>
        <p:spPr>
          <a:xfrm>
            <a:off x="8368199" y="6459270"/>
            <a:ext cx="2428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5: Hand Parameters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1933358" y="20142"/>
            <a:ext cx="83792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Extraction from the 3D Model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p7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/>
        </p:nvSpPr>
        <p:spPr>
          <a:xfrm>
            <a:off x="2595049" y="0"/>
            <a:ext cx="6890412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Detailed Computer Aided Design</a:t>
            </a:r>
            <a:endParaRPr/>
          </a:p>
        </p:txBody>
      </p:sp>
      <p:cxnSp>
        <p:nvCxnSpPr>
          <p:cNvPr id="252" name="Google Shape;252;p8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iagram of a machine&#10;&#10;AI-generated content may be incorrect." id="253" name="Google Shape;2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745" y="812103"/>
            <a:ext cx="6778922" cy="258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and blue device&#10;&#10;AI-generated content may be incorrect." id="254" name="Google Shape;2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255" y="3457908"/>
            <a:ext cx="6890412" cy="3348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8"/>
          <p:cNvGrpSpPr/>
          <p:nvPr/>
        </p:nvGrpSpPr>
        <p:grpSpPr>
          <a:xfrm>
            <a:off x="150260" y="1109161"/>
            <a:ext cx="4906372" cy="5598970"/>
            <a:chOff x="0" y="2736"/>
            <a:chExt cx="4906372" cy="5598970"/>
          </a:xfrm>
        </p:grpSpPr>
        <p:sp>
          <p:nvSpPr>
            <p:cNvPr id="256" name="Google Shape;256;p8"/>
            <p:cNvSpPr/>
            <p:nvPr/>
          </p:nvSpPr>
          <p:spPr>
            <a:xfrm rot="5400000">
              <a:off x="2613885" y="-664242"/>
              <a:ext cx="1444895" cy="314007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 txBox="1"/>
            <p:nvPr/>
          </p:nvSpPr>
          <p:spPr>
            <a:xfrm>
              <a:off x="1766294" y="253883"/>
              <a:ext cx="3069544" cy="130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Conventional exoskeletons lack compactness and restrict hand size.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Proposed design accommodates various hand sizes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shapes.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Utilizes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open half-glove design and modular finger units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for versatility.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0" y="2736"/>
              <a:ext cx="1766293" cy="1806119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86223" y="88959"/>
              <a:ext cx="1593847" cy="1633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Compactness and Size Flexibility: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 rot="5400000">
              <a:off x="2613885" y="1232182"/>
              <a:ext cx="1444895" cy="314007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5DE">
                <a:alpha val="89803"/>
              </a:srgbClr>
            </a:solidFill>
            <a:ln cap="flat" cmpd="sng" w="12700">
              <a:solidFill>
                <a:srgbClr val="CBE5D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1766294" y="2150307"/>
              <a:ext cx="3069544" cy="130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Tendon system operated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by 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cables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chosen for actuation.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 actuator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controls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all 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joint movements</a:t>
              </a: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of finger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Cables and single motor enable flexion and extension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using bidirectional approach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0" y="1899162"/>
              <a:ext cx="1766293" cy="1806119"/>
            </a:xfrm>
            <a:prstGeom prst="roundRect">
              <a:avLst>
                <a:gd fmla="val 16667" name="adj"/>
              </a:avLst>
            </a:prstGeom>
            <a:solidFill>
              <a:srgbClr val="44B7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 txBox="1"/>
            <p:nvPr/>
          </p:nvSpPr>
          <p:spPr>
            <a:xfrm>
              <a:off x="86223" y="1985385"/>
              <a:ext cx="1593847" cy="1633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Tendon-Driven Cable Actuation: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 rot="5400000">
              <a:off x="2613885" y="3128608"/>
              <a:ext cx="1444895" cy="314007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E2CB">
                <a:alpha val="89803"/>
              </a:srgbClr>
            </a:solidFill>
            <a:ln cap="flat" cmpd="sng" w="12700">
              <a:solidFill>
                <a:srgbClr val="D2E2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 txBox="1"/>
            <p:nvPr/>
          </p:nvSpPr>
          <p:spPr>
            <a:xfrm>
              <a:off x="1766294" y="4046733"/>
              <a:ext cx="3069544" cy="130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Finite Element Analysis </a:t>
              </a:r>
              <a:r>
                <a:rPr b="1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(FEA) </a:t>
              </a:r>
              <a:r>
                <a:rPr b="0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ensures structural integrity.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Calibri"/>
                <a:buChar char="•"/>
              </a:pPr>
              <a:r>
                <a:rPr b="1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Suitable materials selected</a:t>
              </a:r>
              <a:r>
                <a:rPr b="0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 for durability and force requirements.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Calibri"/>
                <a:buChar char="•"/>
              </a:pPr>
              <a:r>
                <a:rPr b="0" i="0" lang="en-US" sz="12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Cable guides incorporated for efficient finger movement.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0" y="3795587"/>
              <a:ext cx="1766293" cy="1806119"/>
            </a:xfrm>
            <a:prstGeom prst="roundRect">
              <a:avLst>
                <a:gd fmla="val 16667" name="adj"/>
              </a:avLst>
            </a:pr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86223" y="3881810"/>
              <a:ext cx="1593847" cy="1633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2000"/>
                <a:buFont typeface="Calibri"/>
                <a:buNone/>
              </a:pPr>
              <a:r>
                <a:rPr b="0" lang="en-US" sz="2000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Structural Integrity and Material Selection:</a:t>
              </a:r>
              <a:endParaRPr b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/>
          <p:nvPr/>
        </p:nvSpPr>
        <p:spPr>
          <a:xfrm>
            <a:off x="2832006" y="0"/>
            <a:ext cx="641650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 and Analysis Iterations</a:t>
            </a:r>
            <a:endParaRPr/>
          </a:p>
        </p:txBody>
      </p:sp>
      <p:cxnSp>
        <p:nvCxnSpPr>
          <p:cNvPr id="274" name="Google Shape;274;p9"/>
          <p:cNvCxnSpPr/>
          <p:nvPr/>
        </p:nvCxnSpPr>
        <p:spPr>
          <a:xfrm>
            <a:off x="3778924" y="630942"/>
            <a:ext cx="4455723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blue and black metal objects&#10;&#10;AI-generated content may be incorrect." id="275" name="Google Shape;2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73" y="3806482"/>
            <a:ext cx="6677726" cy="292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76" name="Google Shape;2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6524" y="1041612"/>
            <a:ext cx="5777108" cy="2482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9"/>
          <p:cNvGrpSpPr/>
          <p:nvPr/>
        </p:nvGrpSpPr>
        <p:grpSpPr>
          <a:xfrm>
            <a:off x="259136" y="833821"/>
            <a:ext cx="4214975" cy="2897794"/>
            <a:chOff x="375158" y="1416"/>
            <a:chExt cx="4214975" cy="2897794"/>
          </a:xfrm>
        </p:grpSpPr>
        <p:sp>
          <p:nvSpPr>
            <p:cNvPr id="278" name="Google Shape;278;p9"/>
            <p:cNvSpPr/>
            <p:nvPr/>
          </p:nvSpPr>
          <p:spPr>
            <a:xfrm>
              <a:off x="375158" y="1011254"/>
              <a:ext cx="1756239" cy="878119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9"/>
            <p:cNvSpPr txBox="1"/>
            <p:nvPr/>
          </p:nvSpPr>
          <p:spPr>
            <a:xfrm>
              <a:off x="400877" y="1036973"/>
              <a:ext cx="1704801" cy="826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Qualitative assessment of structural integrity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-3310531">
              <a:off x="1867570" y="918149"/>
              <a:ext cx="1230151" cy="5449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9"/>
            <p:cNvSpPr txBox="1"/>
            <p:nvPr/>
          </p:nvSpPr>
          <p:spPr>
            <a:xfrm rot="-3310531">
              <a:off x="2451892" y="914641"/>
              <a:ext cx="61507" cy="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2833894" y="1416"/>
              <a:ext cx="1756239" cy="878119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9"/>
            <p:cNvSpPr txBox="1"/>
            <p:nvPr/>
          </p:nvSpPr>
          <p:spPr>
            <a:xfrm>
              <a:off x="2859613" y="27135"/>
              <a:ext cx="1704801" cy="826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Finite element analysis (FEA) conducted on annular ring under physiological loads.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2131398" y="1423067"/>
              <a:ext cx="702495" cy="5449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9"/>
            <p:cNvSpPr txBox="1"/>
            <p:nvPr/>
          </p:nvSpPr>
          <p:spPr>
            <a:xfrm>
              <a:off x="2465084" y="1432751"/>
              <a:ext cx="35124" cy="35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33894" y="1011254"/>
              <a:ext cx="1756239" cy="878119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2859613" y="1036973"/>
              <a:ext cx="1704801" cy="826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Worst-case scenario considered with doubled force values.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3310531">
              <a:off x="1867570" y="1927986"/>
              <a:ext cx="1230151" cy="5449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 txBox="1"/>
            <p:nvPr/>
          </p:nvSpPr>
          <p:spPr>
            <a:xfrm rot="3310531">
              <a:off x="2451892" y="1924479"/>
              <a:ext cx="61507" cy="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2833894" y="2021091"/>
              <a:ext cx="1756239" cy="878119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 txBox="1"/>
            <p:nvPr/>
          </p:nvSpPr>
          <p:spPr>
            <a:xfrm>
              <a:off x="2859613" y="2046810"/>
              <a:ext cx="1704801" cy="826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Components subjected to forces via cables.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6536517" y="3700689"/>
            <a:ext cx="5559551" cy="2945880"/>
            <a:chOff x="0" y="512219"/>
            <a:chExt cx="5559551" cy="2945880"/>
          </a:xfrm>
        </p:grpSpPr>
        <p:sp>
          <p:nvSpPr>
            <p:cNvPr id="293" name="Google Shape;293;p9"/>
            <p:cNvSpPr/>
            <p:nvPr/>
          </p:nvSpPr>
          <p:spPr>
            <a:xfrm>
              <a:off x="0" y="512219"/>
              <a:ext cx="5559551" cy="5569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 txBox="1"/>
            <p:nvPr/>
          </p:nvSpPr>
          <p:spPr>
            <a:xfrm>
              <a:off x="27187" y="539406"/>
              <a:ext cx="5505177" cy="502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Structural strength and flexibility are analyzed to optimize material selection and joint design, minimizing weight and maximizing durability.</a:t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0" y="1109459"/>
              <a:ext cx="5559551" cy="5569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27187" y="1136646"/>
              <a:ext cx="5505177" cy="502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Elastic deformation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 observed but 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within acceptable limits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1706699"/>
              <a:ext cx="5559551" cy="5569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 txBox="1"/>
            <p:nvPr/>
          </p:nvSpPr>
          <p:spPr>
            <a:xfrm>
              <a:off x="27187" y="1733886"/>
              <a:ext cx="5505177" cy="502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Three materials considered: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ABS, PLA, and TPU.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0" y="2303939"/>
              <a:ext cx="5559551" cy="5569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 txBox="1"/>
            <p:nvPr/>
          </p:nvSpPr>
          <p:spPr>
            <a:xfrm>
              <a:off x="27187" y="2331126"/>
              <a:ext cx="5505177" cy="502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TPU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material exhibited 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higher maximum stress but within allowable strain range.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0" y="2901179"/>
              <a:ext cx="5559551" cy="5569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27187" y="2928366"/>
              <a:ext cx="5505177" cy="502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ABS and PLA showed slight deformation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due to finger flexion.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2024-04-27T13:24:43Z</dcterms:created>
  <dc:creator>S. Kapil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0x0101009C8CEA5115E8AD4A92542FBC20E57439</vt:lpwstr>
  </property>
</Properties>
</file>